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2" r:id="rId4"/>
    <p:sldId id="275" r:id="rId5"/>
    <p:sldId id="276" r:id="rId6"/>
    <p:sldId id="270" r:id="rId7"/>
    <p:sldId id="271" r:id="rId8"/>
    <p:sldId id="268" r:id="rId9"/>
    <p:sldId id="277" r:id="rId10"/>
    <p:sldId id="278" r:id="rId11"/>
    <p:sldId id="281" r:id="rId12"/>
    <p:sldId id="280" r:id="rId13"/>
    <p:sldId id="282" r:id="rId14"/>
    <p:sldId id="283" r:id="rId15"/>
    <p:sldId id="284" r:id="rId16"/>
    <p:sldId id="286" r:id="rId17"/>
    <p:sldId id="287" r:id="rId18"/>
    <p:sldId id="290" r:id="rId19"/>
    <p:sldId id="288" r:id="rId20"/>
    <p:sldId id="291" r:id="rId21"/>
    <p:sldId id="292" r:id="rId22"/>
    <p:sldId id="289" r:id="rId23"/>
    <p:sldId id="261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FBBEBB-2AAC-4579-99ED-2594ABD31290}">
          <p14:sldIdLst>
            <p14:sldId id="256"/>
            <p14:sldId id="257"/>
            <p14:sldId id="262"/>
            <p14:sldId id="275"/>
            <p14:sldId id="276"/>
            <p14:sldId id="270"/>
            <p14:sldId id="271"/>
            <p14:sldId id="268"/>
            <p14:sldId id="277"/>
            <p14:sldId id="278"/>
            <p14:sldId id="281"/>
            <p14:sldId id="280"/>
            <p14:sldId id="282"/>
            <p14:sldId id="283"/>
            <p14:sldId id="284"/>
            <p14:sldId id="286"/>
            <p14:sldId id="287"/>
            <p14:sldId id="290"/>
            <p14:sldId id="288"/>
            <p14:sldId id="291"/>
            <p14:sldId id="292"/>
            <p14:sldId id="289"/>
            <p14:sldId id="261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875D21-CFBC-4DEB-B229-7C04227BF54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0832CD-E158-448D-A985-D3A8D93F6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a/loganmargulis.com/i399twitte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181" y="2895600"/>
            <a:ext cx="7772400" cy="1828799"/>
          </a:xfrm>
        </p:spPr>
        <p:txBody>
          <a:bodyPr/>
          <a:lstStyle/>
          <a:p>
            <a:r>
              <a:rPr lang="en-US" sz="4000" dirty="0" smtClean="0"/>
              <a:t>Twitter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Identification of spam accounts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647" t="16827" r="10577" b="7933"/>
          <a:stretch/>
        </p:blipFill>
        <p:spPr bwMode="auto">
          <a:xfrm>
            <a:off x="1066800" y="457200"/>
            <a:ext cx="70866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68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anchor="ctr"/>
          <a:lstStyle/>
          <a:p>
            <a:r>
              <a:rPr lang="en-US" sz="3200" u="sng" dirty="0" smtClean="0"/>
              <a:t>Methodology-Phase 2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We used Twitter API and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NetBeans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IDE to collect information on the accounts we collected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Hani wrote Java based web crawler programs through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NetBeans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that helped us gather information from each of the Twitter accounts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		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		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592763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First we used the </a:t>
            </a:r>
            <a:r>
              <a:rPr lang="en-US" sz="2000" dirty="0" err="1">
                <a:solidFill>
                  <a:schemeClr val="tx2"/>
                </a:solidFill>
                <a:latin typeface="+mn-lt"/>
              </a:rPr>
              <a:t>NetBeans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program,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FollowersGrabber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to identify the followers of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our chosen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accounts by account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ID: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		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+mn-lt"/>
              </a:rPr>
              <a:t>		</a:t>
            </a: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16916523</a:t>
            </a:r>
            <a:endParaRPr lang="en-US" sz="18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17557940</a:t>
            </a:r>
            <a:endParaRPr lang="en-US" sz="18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15831994</a:t>
            </a:r>
            <a:endParaRPr lang="en-US" sz="18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40020113</a:t>
            </a:r>
            <a:endParaRPr lang="en-US" sz="18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38055977</a:t>
            </a:r>
            <a:endParaRPr lang="en-US" sz="18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Current </a:t>
            </a:r>
            <a:r>
              <a:rPr lang="en-US" sz="1800" dirty="0">
                <a:solidFill>
                  <a:schemeClr val="tx1"/>
                </a:solidFill>
                <a:latin typeface="Lucida Console" pitchFamily="49" charset="0"/>
              </a:rPr>
              <a:t>cursor is 0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Count </a:t>
            </a:r>
            <a:r>
              <a:rPr lang="en-US" sz="1800" dirty="0">
                <a:solidFill>
                  <a:schemeClr val="tx1"/>
                </a:solidFill>
                <a:latin typeface="Lucida Console" pitchFamily="49" charset="0"/>
              </a:rPr>
              <a:t>11086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Console" pitchFamily="49" charset="0"/>
              </a:rPr>
              <a:t>		BUILD </a:t>
            </a:r>
            <a:r>
              <a:rPr lang="en-US" sz="1800" dirty="0">
                <a:solidFill>
                  <a:schemeClr val="tx1"/>
                </a:solidFill>
                <a:latin typeface="Lucida Console" pitchFamily="49" charset="0"/>
              </a:rPr>
              <a:t>SUCCESSFUL (total time: 7 seconds)</a:t>
            </a:r>
          </a:p>
        </p:txBody>
      </p:sp>
    </p:spTree>
    <p:extLst>
      <p:ext uri="{BB962C8B-B14F-4D97-AF65-F5344CB8AC3E}">
        <p14:creationId xmlns:p14="http://schemas.microsoft.com/office/powerpoint/2010/main" val="15101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We then used Twitter API to pull the user timelines. This enables us to see how many times each user tweets and what is contained in the tweet.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Lucida Console" pitchFamily="49" charset="0"/>
              </a:rPr>
              <a:t>[{"</a:t>
            </a:r>
            <a:r>
              <a:rPr lang="en-US" sz="1500" dirty="0" err="1">
                <a:solidFill>
                  <a:schemeClr val="tx1"/>
                </a:solidFill>
                <a:latin typeface="Lucida Console" pitchFamily="49" charset="0"/>
              </a:rPr>
              <a:t>created_at":"Wed</a:t>
            </a:r>
            <a:r>
              <a:rPr lang="en-US" sz="1500" dirty="0">
                <a:solidFill>
                  <a:schemeClr val="tx1"/>
                </a:solidFill>
                <a:latin typeface="Lucida Console" pitchFamily="49" charset="0"/>
              </a:rPr>
              <a:t> Sep 26 23:26:14 +0000 2012","id":251100395760414721,"id_str":"251100395760414721","text":"Hello FL. \ud83d\udc97 Nice to see you again!!  http:\/\/t.co\/E0DUDTlB","source":"\u003ca </a:t>
            </a:r>
            <a:r>
              <a:rPr lang="en-US" sz="1500" dirty="0" err="1">
                <a:solidFill>
                  <a:schemeClr val="tx1"/>
                </a:solidFill>
                <a:latin typeface="Lucida Console" pitchFamily="49" charset="0"/>
              </a:rPr>
              <a:t>href</a:t>
            </a:r>
            <a:r>
              <a:rPr lang="en-US" sz="1500" dirty="0">
                <a:solidFill>
                  <a:schemeClr val="tx1"/>
                </a:solidFill>
                <a:latin typeface="Lucida Console" pitchFamily="49" charset="0"/>
              </a:rPr>
              <a:t>=\"http:\/\/instagr.am\" </a:t>
            </a:r>
            <a:r>
              <a:rPr lang="en-US" sz="1500" dirty="0" err="1">
                <a:solidFill>
                  <a:schemeClr val="tx1"/>
                </a:solidFill>
                <a:latin typeface="Lucida Console" pitchFamily="49" charset="0"/>
              </a:rPr>
              <a:t>rel</a:t>
            </a:r>
            <a:r>
              <a:rPr lang="en-US" sz="1500" dirty="0">
                <a:solidFill>
                  <a:schemeClr val="tx1"/>
                </a:solidFill>
                <a:latin typeface="Lucida Console" pitchFamily="49" charset="0"/>
              </a:rPr>
              <a:t>=\"</a:t>
            </a:r>
            <a:r>
              <a:rPr lang="en-US" sz="1500" dirty="0" err="1">
                <a:solidFill>
                  <a:schemeClr val="tx1"/>
                </a:solidFill>
                <a:latin typeface="Lucida Console" pitchFamily="49" charset="0"/>
              </a:rPr>
              <a:t>nofollow</a:t>
            </a:r>
            <a:r>
              <a:rPr lang="en-US" sz="1500" dirty="0">
                <a:solidFill>
                  <a:schemeClr val="tx1"/>
                </a:solidFill>
                <a:latin typeface="Lucida Console" pitchFamily="49" charset="0"/>
              </a:rPr>
              <a:t>\"\u003eInstagram\u003c\/a\u003e","truncated":false,"in_reply_to_status_id":null,"in_reply_to_status_id_str":null,"in_reply_to_user_id":null,"in_reply_to_user_id_str":null,"in_reply_to_screen_name":null,"user":{"id":26171592,"id_str":"26171592","name":"Kaylee Jesslyn","screen_name":"KayleeJesslyn","location":"Jacksonville, FL","</a:t>
            </a:r>
            <a:r>
              <a:rPr lang="en-US" sz="1500" dirty="0" err="1">
                <a:solidFill>
                  <a:schemeClr val="tx1"/>
                </a:solidFill>
                <a:latin typeface="Lucida Console" pitchFamily="49" charset="0"/>
              </a:rPr>
              <a:t>url</a:t>
            </a:r>
            <a:r>
              <a:rPr lang="en-US" sz="1500" dirty="0">
                <a:solidFill>
                  <a:schemeClr val="tx1"/>
                </a:solidFill>
                <a:latin typeface="Lucida Console" pitchFamily="49" charset="0"/>
              </a:rPr>
              <a:t>":"http:\/\/</a:t>
            </a:r>
            <a:r>
              <a:rPr lang="en-US" sz="1500" dirty="0" err="1">
                <a:solidFill>
                  <a:schemeClr val="tx1"/>
                </a:solidFill>
                <a:latin typeface="Lucida Console" pitchFamily="49" charset="0"/>
              </a:rPr>
              <a:t>facebook.com","description":"Simplicity</a:t>
            </a:r>
            <a:r>
              <a:rPr lang="en-US" sz="1500" dirty="0">
                <a:solidFill>
                  <a:schemeClr val="tx1"/>
                </a:solidFill>
                <a:latin typeface="Lucida Console" pitchFamily="49" charset="0"/>
              </a:rPr>
              <a:t> is beautiful.","protected":false,"followers_count":335,"friends_count":319,"listed_count":5</a:t>
            </a:r>
            <a:r>
              <a:rPr lang="en-US" sz="1500" dirty="0" smtClean="0">
                <a:solidFill>
                  <a:schemeClr val="tx1"/>
                </a:solidFill>
                <a:latin typeface="Lucida Console" pitchFamily="49" charset="0"/>
              </a:rPr>
              <a:t>,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latin typeface="Lucida Console" pitchFamily="49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Data contained in this specific tweet includes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Date &amp; Time, ID/String, Text, Source, HREF, Location, Name, Protected Status, Followers count, and Friends count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We used a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Json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reader to convert this information into a format in which we can understand what the data is telling us</a:t>
            </a:r>
            <a:endParaRPr lang="en-US" sz="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 descr="C:\Users\Jen and Jill\AppData\Local\Microsoft\Windows\Temporary Internet Files\Content.IE5\6DDG084J\MC90005991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924800" cy="1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n and Jill\AppData\Local\Microsoft\Windows\Temporary Internet Files\Content.IE5\6DDG084J\MC90005991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87570"/>
            <a:ext cx="7924800" cy="1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We used the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TweetsCollector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Java file to collect the most recent 200 tweets from each account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We ran this file every 2 days for 10 days to see if the accounts were actively tweeting and to collect enough data to determine if our chosen characteristics of a spam account are accurate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 text file was created from Java file and that is where the output results were sent </a:t>
            </a:r>
          </a:p>
        </p:txBody>
      </p:sp>
      <p:pic>
        <p:nvPicPr>
          <p:cNvPr id="8" name="Picture 7" descr="FutaimMohamm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3934374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Finally we used the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TweetsReader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Java file to pull the specific number of mentions, links and tweets </a:t>
            </a:r>
          </a:p>
          <a:p>
            <a:pPr lvl="1" indent="-342900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This file counted all 3 of these characteristics for each time the account was ran through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TweetsCollector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lvl="1" indent="-342900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This is where we get our final data to compare </a:t>
            </a:r>
          </a:p>
          <a:p>
            <a:pPr lvl="1" indent="-342900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Example of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TweetsReader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data: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		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9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96200" cy="57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4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Using the data we collected from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TweetsReader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, we created graphs for each characteristic to help us compare the data more easily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2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anchor="ctr"/>
          <a:lstStyle/>
          <a:p>
            <a:r>
              <a:rPr lang="en-US" sz="4000" u="sng" dirty="0" smtClean="0"/>
              <a:t>Result Graphs</a:t>
            </a:r>
            <a:endParaRPr lang="en-US" sz="40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738802" cy="4495800"/>
          </a:xfrm>
        </p:spPr>
      </p:pic>
    </p:spTree>
    <p:extLst>
      <p:ext uri="{BB962C8B-B14F-4D97-AF65-F5344CB8AC3E}">
        <p14:creationId xmlns:p14="http://schemas.microsoft.com/office/powerpoint/2010/main" val="31678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tx2"/>
                </a:solidFill>
                <a:latin typeface="+mn-lt"/>
              </a:rPr>
              <a:t>Mentor: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  </a:t>
            </a:r>
            <a:r>
              <a:rPr lang="en-US" sz="3000" dirty="0" smtClean="0">
                <a:solidFill>
                  <a:schemeClr val="tx2"/>
                </a:solidFill>
                <a:latin typeface="+mn-lt"/>
              </a:rPr>
              <a:t>Hani Dawoud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tx2"/>
                </a:solidFill>
                <a:latin typeface="Palatino Linotype" pitchFamily="18" charset="0"/>
              </a:rPr>
              <a:t>Group members: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Palatino Linotype" pitchFamily="18" charset="0"/>
              </a:rPr>
              <a:t>   Erik Hencier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Palatino Linotype" pitchFamily="18" charset="0"/>
              </a:rPr>
              <a:t>   Logan Margulis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Palatino Linotype" pitchFamily="18" charset="0"/>
              </a:rPr>
              <a:t>   Jennifer Shriver</a:t>
            </a:r>
            <a:endParaRPr lang="en-US" sz="3000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486400" cy="5729922"/>
          </a:xfrm>
        </p:spPr>
      </p:pic>
    </p:spTree>
    <p:extLst>
      <p:ext uri="{BB962C8B-B14F-4D97-AF65-F5344CB8AC3E}">
        <p14:creationId xmlns:p14="http://schemas.microsoft.com/office/powerpoint/2010/main" val="6533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74958" cy="4816643"/>
          </a:xfrm>
        </p:spPr>
      </p:pic>
    </p:spTree>
    <p:extLst>
      <p:ext uri="{BB962C8B-B14F-4D97-AF65-F5344CB8AC3E}">
        <p14:creationId xmlns:p14="http://schemas.microsoft.com/office/powerpoint/2010/main" val="10680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anchor="ctr"/>
          <a:lstStyle/>
          <a:p>
            <a:r>
              <a:rPr lang="en-US" sz="4000" u="sng" dirty="0" smtClean="0"/>
              <a:t>Results/Conclusions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What the graphs and the data show is that it is difficult to distinguish a spam account and a real account based only on these 3 characteristics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This could be because the accounts we thought were spam, were not actually spam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It could be because the business accounts we chose behaved more like stereotypical spam accounts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We most likely need to look at more than 3 characteristics to determine a spam accounts versus a real account, as well as being more specific in the type of real account we are using to compare data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Website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  <a:hlinkClick r:id="rId2"/>
              </a:rPr>
              <a:t>https://sites.google.com/a/loganmargulis.com/i399twitter/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5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72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u="sng" dirty="0" smtClean="0"/>
              <a:t>Main Goal</a:t>
            </a:r>
            <a:endParaRPr lang="en-US" sz="4000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Detecting spam accounts on Twitter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6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Motivation-Why do we care?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Overload and backup can occur on the system due to mass spam behaviors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Disruptions will affect all users negatively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Malware and phishing sites posted by spam accounts can cause harm to individual user computer/device as well as their contacts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3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000" u="sng" dirty="0" smtClean="0"/>
              <a:t>Methodology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3507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What is a Twitter spam account?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“Spammers” are characterized as account holders who violate behavioral rules of Twitter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For example: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Posting harmful sites and links such as malware and phishing sites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Aggressive following tactics including mass following and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unfollowing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Repeatedly posting multiple tweets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Including multiple “mentions” of other users in your tweets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7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Spammers vs. Parody Accounts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+mn-lt"/>
              </a:rPr>
              <a:t>Spam</a:t>
            </a:r>
            <a:endParaRPr lang="en-US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+mn-lt"/>
              </a:rPr>
              <a:t>Parody</a:t>
            </a:r>
            <a:endParaRPr lang="en-US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Intention is to cause malicious action and behavior on Twitter 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Cause overflow and backup of the system due to mass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retweeting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mass following and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unfollowing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Intent is for comical purposes only and not to intentionally cause malicious harm to other users of Twitter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Created for entertainment purposes only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0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anchor="ctr"/>
          <a:lstStyle/>
          <a:p>
            <a:r>
              <a:rPr lang="en-US" sz="3200" u="sng" dirty="0" smtClean="0"/>
              <a:t>Methodology-Phase 1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First we read several articles to determine characteristics of spam accounts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We came up with 3 characteristics of what we thought determined a spam account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The number of tweets per day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The number of mentions in each tweet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ex.) Mentioning 20 other accounts in a tweets</a:t>
            </a:r>
          </a:p>
          <a:p>
            <a:pPr marL="914400" lvl="1" indent="-457200"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The number of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url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links in each tweet</a:t>
            </a:r>
          </a:p>
          <a:p>
            <a:pPr marL="857250" lvl="2" indent="0">
              <a:buNone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ex.) Posting several links that go to malware or    	phishing sites</a:t>
            </a:r>
          </a:p>
        </p:txBody>
      </p:sp>
    </p:spTree>
    <p:extLst>
      <p:ext uri="{BB962C8B-B14F-4D97-AF65-F5344CB8AC3E}">
        <p14:creationId xmlns:p14="http://schemas.microsoft.com/office/powerpoint/2010/main" val="23412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We collected 3-4 potential spam accounts and 5-10 real accounts to compare the characteristics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It is a bit more complicated to find spam accounts than it used to be. Not all spam accounts have pictures of scantily clad women as the profile picture. Most actually have a normal profile picture, as well as a normal bio and they interact with other users like a real user would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Following are examples of spam accounts on Twitter and how they have characteristics of a real user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				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9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11473</TotalTime>
  <Words>832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Twitter  Identification of spam accounts</vt:lpstr>
      <vt:lpstr>PowerPoint Presentation</vt:lpstr>
      <vt:lpstr>Main Goal</vt:lpstr>
      <vt:lpstr>Motivation-Why do we care?</vt:lpstr>
      <vt:lpstr>Methodology</vt:lpstr>
      <vt:lpstr>What is a Twitter spam account?</vt:lpstr>
      <vt:lpstr>Spammers vs. Parody Accounts</vt:lpstr>
      <vt:lpstr>Methodology-Phase 1</vt:lpstr>
      <vt:lpstr>PowerPoint Presentation</vt:lpstr>
      <vt:lpstr>PowerPoint Presentation</vt:lpstr>
      <vt:lpstr>PowerPoint Presentation</vt:lpstr>
      <vt:lpstr>Methodology-Phase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Graphs</vt:lpstr>
      <vt:lpstr>PowerPoint Presentation</vt:lpstr>
      <vt:lpstr>PowerPoint Presentation</vt:lpstr>
      <vt:lpstr>Results/Conclusions</vt:lpstr>
      <vt:lpstr>Website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and Jill</dc:creator>
  <cp:lastModifiedBy>Jen and Jill</cp:lastModifiedBy>
  <cp:revision>117</cp:revision>
  <dcterms:created xsi:type="dcterms:W3CDTF">2012-09-14T14:21:25Z</dcterms:created>
  <dcterms:modified xsi:type="dcterms:W3CDTF">2012-11-27T05:00:28Z</dcterms:modified>
</cp:coreProperties>
</file>